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52" r:id="rId3"/>
    <p:sldId id="258" r:id="rId4"/>
    <p:sldId id="354" r:id="rId5"/>
    <p:sldId id="360" r:id="rId6"/>
    <p:sldId id="361" r:id="rId7"/>
    <p:sldId id="362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19" r:id="rId17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F28C273-3A84-9044-8095-26FADF7403CF}">
          <p14:sldIdLst>
            <p14:sldId id="256"/>
            <p14:sldId id="352"/>
            <p14:sldId id="258"/>
            <p14:sldId id="354"/>
            <p14:sldId id="360"/>
            <p14:sldId id="361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CHIN Martial" initials="RM" lastIdx="3" clrIdx="0">
    <p:extLst>
      <p:ext uri="{19B8F6BF-5375-455C-9EA6-DF929625EA0E}">
        <p15:presenceInfo xmlns:p15="http://schemas.microsoft.com/office/powerpoint/2012/main" userId="S-1-5-21-1123758652-301954633-1849977318-74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192"/>
    <a:srgbClr val="FF9900"/>
    <a:srgbClr val="198CAF"/>
    <a:srgbClr val="4A97B9"/>
    <a:srgbClr val="30839B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220" autoAdjust="0"/>
  </p:normalViewPr>
  <p:slideViewPr>
    <p:cSldViewPr snapToGrid="0" snapToObjects="1">
      <p:cViewPr varScale="1">
        <p:scale>
          <a:sx n="119" d="100"/>
          <a:sy n="119" d="100"/>
        </p:scale>
        <p:origin x="102" y="21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32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644CD74-54F2-244A-B96A-EC34E00470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0E695E-9E9D-2C41-96EA-CBCD2FE509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B9A4CB-26E7-1941-892C-93E3E2A4FBF7}" type="datetimeFigureOut">
              <a:rPr lang="fr-FR" smtClean="0"/>
              <a:t>01/03/2022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A4670-3091-7240-B51B-E447CF73FB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89E553-F929-CE4D-92D1-6B1D34FBC8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C03DB88-7C3A-A94D-AC2A-9B44F0E86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14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435C8F7-497A-D04F-8729-6B72C2620CB2}" type="datetimeFigureOut">
              <a:rPr lang="fr-FR" smtClean="0"/>
              <a:t>01/03/2022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32BE776-28FE-E64A-A4AF-17D2CB10B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8767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C39C929-A3BD-CC49-9D8F-EC96224BC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A0B691-C260-BF44-BBBC-418ACF238B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21974" y="574676"/>
            <a:ext cx="3348049" cy="4471517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9661AF6-6452-1645-80AC-C9447CB6D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2225" y="5405438"/>
            <a:ext cx="4800600" cy="982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TEXTE </a:t>
            </a:r>
          </a:p>
        </p:txBody>
      </p:sp>
    </p:spTree>
    <p:extLst>
      <p:ext uri="{BB962C8B-B14F-4D97-AF65-F5344CB8AC3E}">
        <p14:creationId xmlns:p14="http://schemas.microsoft.com/office/powerpoint/2010/main" val="93067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294C8C9-FCF2-40B5-840B-AA3674D54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0919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ED12DED-9CA7-452B-9ADD-6548F47F0A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185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C2EE7445-6ACD-41CF-9A4E-4A7A3CEC6B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023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visu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0"/>
            <a:ext cx="6118225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9888" y="2097741"/>
            <a:ext cx="5485654" cy="3232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Zone de texte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5D5A89F8-0824-B646-9BC2-C6786A3477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0423" y="2097741"/>
            <a:ext cx="3927475" cy="3232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Image 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7A87DC3-8D02-4E93-93F2-0CBEBDFF29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80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pi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0"/>
            <a:ext cx="6118225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9888" y="2097741"/>
            <a:ext cx="5485654" cy="3232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Zone de texte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85BF3C-1786-DB4F-81FE-723663EB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22980" y="1873239"/>
            <a:ext cx="1249567" cy="15619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480939B-FC71-B841-8B88-4DD26C34DA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37227" y="3435198"/>
            <a:ext cx="1249567" cy="15619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33CFA0-97A3-564B-9DCB-0C3A710127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43695" y="3768289"/>
            <a:ext cx="1249567" cy="1561959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7A9AA714-8518-47A2-AB6E-9A450C5779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94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0"/>
            <a:ext cx="952889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9887" y="2097741"/>
            <a:ext cx="9528897" cy="3232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Zone de texte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5DCEC3-C208-4AA2-B255-65EC0E4F7B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616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f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6A78A6-193F-CF45-B388-EED157F307FC}"/>
              </a:ext>
            </a:extLst>
          </p:cNvPr>
          <p:cNvSpPr txBox="1"/>
          <p:nvPr userDrawn="1"/>
        </p:nvSpPr>
        <p:spPr>
          <a:xfrm>
            <a:off x="2380129" y="2467125"/>
            <a:ext cx="7079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198CA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54672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f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168A41-973D-4D7B-A110-F2513D4C7C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130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Eau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1"/>
            <a:ext cx="6118225" cy="5068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Qui sommes-nous ?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7A87DC3-8D02-4E93-93F2-0CBEBDFF29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6EEF9E-2B42-4536-8B9E-BD12469904BB}"/>
              </a:ext>
            </a:extLst>
          </p:cNvPr>
          <p:cNvSpPr/>
          <p:nvPr userDrawn="1"/>
        </p:nvSpPr>
        <p:spPr>
          <a:xfrm>
            <a:off x="1006513" y="1498764"/>
            <a:ext cx="10893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Nous sommes un </a:t>
            </a:r>
            <a:r>
              <a:rPr lang="fr-FR" sz="3600" b="1" dirty="0">
                <a:solidFill>
                  <a:srgbClr val="198C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établissement public 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qui gère </a:t>
            </a:r>
            <a:b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l'eau et l'assainissement</a:t>
            </a:r>
            <a:r>
              <a:rPr lang="fr-FR" sz="18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Charente-Maritime.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4A421D-1608-4F49-97FC-87CED90A4CDD}"/>
              </a:ext>
            </a:extLst>
          </p:cNvPr>
          <p:cNvSpPr/>
          <p:nvPr userDrawn="1"/>
        </p:nvSpPr>
        <p:spPr>
          <a:xfrm>
            <a:off x="3775166" y="2814054"/>
            <a:ext cx="7623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Depuis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plus de 65 ans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nous sommes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l’acteur majeur du petit cycle de l’eau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A1CC9-A417-49F5-A110-8F79DA9029F5}"/>
              </a:ext>
            </a:extLst>
          </p:cNvPr>
          <p:cNvSpPr/>
          <p:nvPr userDrawn="1"/>
        </p:nvSpPr>
        <p:spPr>
          <a:xfrm>
            <a:off x="1201782" y="4224223"/>
            <a:ext cx="106984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72 salariés 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travaillent en étroite collaboration avec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collectivités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RESE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(notre régie)</a:t>
            </a:r>
            <a:r>
              <a:rPr lang="fr-F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exploitants privés 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Agur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CER, SAUR, Véolia).</a:t>
            </a:r>
          </a:p>
        </p:txBody>
      </p:sp>
    </p:spTree>
    <p:extLst>
      <p:ext uri="{BB962C8B-B14F-4D97-AF65-F5344CB8AC3E}">
        <p14:creationId xmlns:p14="http://schemas.microsoft.com/office/powerpoint/2010/main" val="213605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 d'Eau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1"/>
            <a:ext cx="611822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Nos missions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7A87DC3-8D02-4E93-93F2-0CBEBDFF29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1C3477-6FD9-4075-9B17-0D03B5FB9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37" y="963438"/>
            <a:ext cx="6353773" cy="54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5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u 17 en 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9888" y="498961"/>
            <a:ext cx="6118225" cy="5094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Eau 17 en chiffres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7A87DC3-8D02-4E93-93F2-0CBEBDFF29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1CF4B-56EF-48BA-A00D-4FE2CD7F6EB7}"/>
              </a:ext>
            </a:extLst>
          </p:cNvPr>
          <p:cNvSpPr/>
          <p:nvPr userDrawn="1"/>
        </p:nvSpPr>
        <p:spPr>
          <a:xfrm>
            <a:off x="3137931" y="2314622"/>
            <a:ext cx="14108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Nous fédérons</a:t>
            </a:r>
            <a:r>
              <a:rPr lang="fr-FR" sz="14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fr-FR" sz="1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460 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C6818-4BE7-431E-8F2C-CB41BDD600F9}"/>
              </a:ext>
            </a:extLst>
          </p:cNvPr>
          <p:cNvSpPr/>
          <p:nvPr userDrawn="1"/>
        </p:nvSpPr>
        <p:spPr>
          <a:xfrm>
            <a:off x="4691816" y="2191512"/>
            <a:ext cx="2087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325 000 </a:t>
            </a:r>
            <a:b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abonnés sur le département </a:t>
            </a:r>
          </a:p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la Charente-Maritime</a:t>
            </a:r>
            <a:r>
              <a:rPr lang="fr-FR" sz="16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151A6-FCAF-4473-9D11-BFC98770326B}"/>
              </a:ext>
            </a:extLst>
          </p:cNvPr>
          <p:cNvSpPr/>
          <p:nvPr userDrawn="1"/>
        </p:nvSpPr>
        <p:spPr>
          <a:xfrm>
            <a:off x="6779476" y="2346559"/>
            <a:ext cx="16352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</a:t>
            </a:r>
            <a:r>
              <a:rPr lang="fr-FR" sz="20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M€</a:t>
            </a:r>
          </a:p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d’investissement par 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4B2185-B8E0-426D-A9D6-B9C40C7B9DAE}"/>
              </a:ext>
            </a:extLst>
          </p:cNvPr>
          <p:cNvSpPr/>
          <p:nvPr userDrawn="1"/>
        </p:nvSpPr>
        <p:spPr>
          <a:xfrm>
            <a:off x="3025257" y="4980097"/>
            <a:ext cx="19696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15 000</a:t>
            </a:r>
            <a:r>
              <a:rPr lang="fr-FR" sz="20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km</a:t>
            </a:r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lvl="0" algn="ctr"/>
            <a:r>
              <a:rPr lang="fr-F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canalisations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B9CDC-404B-41CD-9B46-96A25CB9AB8C}"/>
              </a:ext>
            </a:extLst>
          </p:cNvPr>
          <p:cNvSpPr/>
          <p:nvPr userDrawn="1"/>
        </p:nvSpPr>
        <p:spPr>
          <a:xfrm>
            <a:off x="6804856" y="4986880"/>
            <a:ext cx="12417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</a:t>
            </a:r>
          </a:p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stations d’épuration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3BBEE-6973-4A0F-AD15-D5BC05808759}"/>
              </a:ext>
            </a:extLst>
          </p:cNvPr>
          <p:cNvSpPr/>
          <p:nvPr userDrawn="1"/>
        </p:nvSpPr>
        <p:spPr>
          <a:xfrm>
            <a:off x="9994635" y="4980097"/>
            <a:ext cx="15908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80 000 </a:t>
            </a:r>
          </a:p>
          <a:p>
            <a:pPr algn="ctr"/>
            <a:r>
              <a:rPr lang="fr-F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installations d’assainissement individuel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F3AF4F-6652-4C9B-9F9C-8F619FF636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1858" y="1173548"/>
            <a:ext cx="1123030" cy="9853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CB1852E-58D7-4590-8B5E-4410D41D56B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74131" y="1175295"/>
            <a:ext cx="1123030" cy="9750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9F9922-B3FB-4EF4-B4C2-3F973BED6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801"/>
          <a:stretch/>
        </p:blipFill>
        <p:spPr>
          <a:xfrm>
            <a:off x="6875307" y="3820765"/>
            <a:ext cx="1100870" cy="977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8F9949-D7DF-41F8-8207-9A9FE2657CDD}"/>
              </a:ext>
            </a:extLst>
          </p:cNvPr>
          <p:cNvSpPr/>
          <p:nvPr userDrawn="1"/>
        </p:nvSpPr>
        <p:spPr>
          <a:xfrm>
            <a:off x="7094662" y="1166717"/>
            <a:ext cx="1100870" cy="999051"/>
          </a:xfrm>
          <a:prstGeom prst="rect">
            <a:avLst/>
          </a:prstGeom>
          <a:solidFill>
            <a:srgbClr val="3451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03EFC35-91C5-4FC9-9FDE-4A9EB8AA7C5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07859" y="3834551"/>
            <a:ext cx="1005020" cy="10050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965B0F-F291-47D1-9824-558A423AF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7474" t="29905" r="10973" b="19809"/>
          <a:stretch/>
        </p:blipFill>
        <p:spPr>
          <a:xfrm>
            <a:off x="10272627" y="3802046"/>
            <a:ext cx="1034893" cy="102879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A09C80FB-1B48-4C10-A286-E9D8C269409D}"/>
              </a:ext>
            </a:extLst>
          </p:cNvPr>
          <p:cNvGrpSpPr/>
          <p:nvPr userDrawn="1"/>
        </p:nvGrpSpPr>
        <p:grpSpPr>
          <a:xfrm>
            <a:off x="1776210" y="3843286"/>
            <a:ext cx="1100870" cy="999051"/>
            <a:chOff x="6487918" y="1097006"/>
            <a:chExt cx="1100870" cy="999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17910B-0D30-403F-8A03-F773B4605713}"/>
                </a:ext>
              </a:extLst>
            </p:cNvPr>
            <p:cNvSpPr/>
            <p:nvPr userDrawn="1"/>
          </p:nvSpPr>
          <p:spPr>
            <a:xfrm>
              <a:off x="6487918" y="1097006"/>
              <a:ext cx="1100870" cy="999051"/>
            </a:xfrm>
            <a:prstGeom prst="rect">
              <a:avLst/>
            </a:prstGeom>
            <a:solidFill>
              <a:srgbClr val="3451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€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E216B36-C69A-47BB-978C-70BADF710B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6605465" y="1148774"/>
              <a:ext cx="865776" cy="86577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5D6BB-F11B-4118-AF11-E51C7DDC6CE6}"/>
              </a:ext>
            </a:extLst>
          </p:cNvPr>
          <p:cNvSpPr/>
          <p:nvPr userDrawn="1"/>
        </p:nvSpPr>
        <p:spPr>
          <a:xfrm>
            <a:off x="1527483" y="4980097"/>
            <a:ext cx="15983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usine qui </a:t>
            </a:r>
            <a:b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peut produire</a:t>
            </a:r>
          </a:p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60</a:t>
            </a:r>
            <a:r>
              <a:rPr lang="fr-FR" sz="20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M3/jour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8E34F9A-BE2E-4ABA-84E6-102C54F5D5AC}"/>
              </a:ext>
            </a:extLst>
          </p:cNvPr>
          <p:cNvGrpSpPr/>
          <p:nvPr userDrawn="1"/>
        </p:nvGrpSpPr>
        <p:grpSpPr>
          <a:xfrm>
            <a:off x="5143658" y="3846050"/>
            <a:ext cx="1100870" cy="999052"/>
            <a:chOff x="8697470" y="4031230"/>
            <a:chExt cx="1100870" cy="99905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6B0CF6-3727-4986-90CD-AC443B89D906}"/>
                </a:ext>
              </a:extLst>
            </p:cNvPr>
            <p:cNvSpPr/>
            <p:nvPr userDrawn="1"/>
          </p:nvSpPr>
          <p:spPr>
            <a:xfrm>
              <a:off x="8697470" y="4031231"/>
              <a:ext cx="1100870" cy="999051"/>
            </a:xfrm>
            <a:prstGeom prst="rect">
              <a:avLst/>
            </a:prstGeom>
            <a:solidFill>
              <a:srgbClr val="3451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5BC3D0B-DD2D-4267-9659-452D5C548B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8783754" y="4031230"/>
              <a:ext cx="928302" cy="99905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38ED3DA-72A1-4802-AFA2-CE0AC1C137A9}"/>
              </a:ext>
            </a:extLst>
          </p:cNvPr>
          <p:cNvSpPr/>
          <p:nvPr userDrawn="1"/>
        </p:nvSpPr>
        <p:spPr>
          <a:xfrm>
            <a:off x="5060958" y="4980097"/>
            <a:ext cx="12662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321</a:t>
            </a:r>
            <a:endParaRPr lang="fr-FR" sz="2000" b="1" kern="1200" dirty="0">
              <a:solidFill>
                <a:srgbClr val="198CA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réservoirs </a:t>
            </a:r>
          </a:p>
          <a:p>
            <a:pPr algn="ctr"/>
            <a:r>
              <a:rPr lang="fr-FR" sz="1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d’eau potable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989814-6F60-47C8-88F7-B8BD34175ED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606956" y="3839484"/>
            <a:ext cx="1034893" cy="9775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61140D2-A167-4A53-B245-5C6A76EEEE2A}"/>
              </a:ext>
            </a:extLst>
          </p:cNvPr>
          <p:cNvSpPr/>
          <p:nvPr userDrawn="1"/>
        </p:nvSpPr>
        <p:spPr>
          <a:xfrm>
            <a:off x="8436183" y="4980097"/>
            <a:ext cx="14288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kern="1200" dirty="0">
                <a:solidFill>
                  <a:srgbClr val="198CA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158</a:t>
            </a:r>
          </a:p>
          <a:p>
            <a:pPr algn="ctr"/>
            <a:r>
              <a:rPr lang="fr-F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captages d’eau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6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00EA710-FBB7-42E8-A918-F31D228444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23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C6FC362-86FC-474B-B3A7-41C247E13C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64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48E20A-6B52-4A7A-B122-11F6EE583B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4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EFFCC3C-38CC-4D5A-8535-D3F40704A0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72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ée de chap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6CBB084-5690-F642-834B-5F888DA50C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4" y="1202453"/>
            <a:ext cx="1280830" cy="16010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61807-70D0-4149-B3D6-BFD559541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37202"/>
            <a:ext cx="2380129" cy="2520798"/>
          </a:xfrm>
          <a:prstGeom prst="rect">
            <a:avLst/>
          </a:prstGeom>
        </p:spPr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65A743F-A6F7-2D46-8DA0-B8E4FDA9AD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183" y="1896986"/>
            <a:ext cx="6655546" cy="11048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198CA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ENTRÉE DE CHAPITRE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F9085FA-275E-6D48-B84C-DB350FC5BA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4183" y="3119251"/>
            <a:ext cx="6655546" cy="1533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Chapeau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B8F4259-086B-C148-A1A2-FDFFB18F2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8785" y="5913176"/>
            <a:ext cx="637996" cy="78345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E4BDD0-1E1D-384D-9E73-A74D36BBAD67}"/>
              </a:ext>
            </a:extLst>
          </p:cNvPr>
          <p:cNvSpPr txBox="1"/>
          <p:nvPr userDrawn="1"/>
        </p:nvSpPr>
        <p:spPr>
          <a:xfrm>
            <a:off x="8955741" y="3482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5A1E4-0770-464F-877D-DC68852BA8D8}"/>
              </a:ext>
            </a:extLst>
          </p:cNvPr>
          <p:cNvSpPr txBox="1"/>
          <p:nvPr userDrawn="1"/>
        </p:nvSpPr>
        <p:spPr>
          <a:xfrm>
            <a:off x="2962904" y="1663561"/>
            <a:ext cx="70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fr-FR" dirty="0"/>
              <a:t>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B21CDF5F-5A45-473C-88A8-AB39E666CF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098837" y="6359040"/>
            <a:ext cx="5994325" cy="365125"/>
          </a:xfrm>
          <a:prstGeom prst="rect">
            <a:avLst/>
          </a:prstGeom>
        </p:spPr>
        <p:txBody>
          <a:bodyPr/>
          <a:lstStyle>
            <a:lvl1pPr algn="ctr">
              <a:defRPr lang="fr-FR" sz="1400" b="1" kern="1200" smtClean="0">
                <a:solidFill>
                  <a:srgbClr val="34519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CEEE42F-B68C-4F48-9A3F-4EB083D2681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21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2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3" r:id="rId3"/>
    <p:sldLayoutId id="2147483675" r:id="rId4"/>
    <p:sldLayoutId id="2147483651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A048FD-CB90-40B0-99DC-7F63EFE90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6583" y="5106180"/>
            <a:ext cx="9118833" cy="982662"/>
          </a:xfrm>
        </p:spPr>
        <p:txBody>
          <a:bodyPr/>
          <a:lstStyle/>
          <a:p>
            <a:r>
              <a:rPr lang="fr-FR" dirty="0"/>
              <a:t>Guide d’utilisation – Application zonage</a:t>
            </a:r>
          </a:p>
        </p:txBody>
      </p:sp>
    </p:spTree>
    <p:extLst>
      <p:ext uri="{BB962C8B-B14F-4D97-AF65-F5344CB8AC3E}">
        <p14:creationId xmlns:p14="http://schemas.microsoft.com/office/powerpoint/2010/main" val="1411130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978FDA-9A23-4DA7-B172-CEE7C5759C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7152D1-D76E-407E-864D-3E633349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2" y="1074045"/>
            <a:ext cx="1783035" cy="18618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71C006-48D2-4D73-B36D-46F9F4920BB3}"/>
              </a:ext>
            </a:extLst>
          </p:cNvPr>
          <p:cNvSpPr txBox="1"/>
          <p:nvPr/>
        </p:nvSpPr>
        <p:spPr>
          <a:xfrm>
            <a:off x="2765116" y="1646306"/>
            <a:ext cx="615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B48C6CB6-F810-4AD6-B4AD-6C25B3BAF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4183" y="1896986"/>
            <a:ext cx="6655546" cy="1104865"/>
          </a:xfrm>
        </p:spPr>
        <p:txBody>
          <a:bodyPr>
            <a:normAutofit/>
          </a:bodyPr>
          <a:lstStyle/>
          <a:p>
            <a:r>
              <a:rPr lang="fr-FR" sz="3600" dirty="0"/>
              <a:t>Ajouter un commissaire enquêteur</a:t>
            </a:r>
          </a:p>
        </p:txBody>
      </p:sp>
    </p:spTree>
    <p:extLst>
      <p:ext uri="{BB962C8B-B14F-4D97-AF65-F5344CB8AC3E}">
        <p14:creationId xmlns:p14="http://schemas.microsoft.com/office/powerpoint/2010/main" val="370113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6450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commissaire enquêteur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E7ED10-2DE2-415E-93AC-C4127653F840}"/>
              </a:ext>
            </a:extLst>
          </p:cNvPr>
          <p:cNvSpPr txBox="1"/>
          <p:nvPr/>
        </p:nvSpPr>
        <p:spPr>
          <a:xfrm>
            <a:off x="906379" y="978568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Cliquer sur le bouton « Saisie Coordonnées Commissaire »</a:t>
            </a:r>
          </a:p>
        </p:txBody>
      </p:sp>
      <p:pic>
        <p:nvPicPr>
          <p:cNvPr id="5" name="Image 4" descr="Une image contenant texte, ciel, extérieur, signe&#10;&#10;Description générée automatiquement">
            <a:extLst>
              <a:ext uri="{FF2B5EF4-FFF2-40B4-BE49-F238E27FC236}">
                <a16:creationId xmlns:a16="http://schemas.microsoft.com/office/drawing/2014/main" id="{48B25D0A-59BB-451B-87EA-F7286A7E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19" y="1527364"/>
            <a:ext cx="8194720" cy="46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70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6450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commissaire enquêteur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E7ED10-2DE2-415E-93AC-C4127653F840}"/>
              </a:ext>
            </a:extLst>
          </p:cNvPr>
          <p:cNvSpPr txBox="1"/>
          <p:nvPr/>
        </p:nvSpPr>
        <p:spPr>
          <a:xfrm>
            <a:off x="906379" y="978568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Sur cette page vous pouvez ajouter un commissaire enquêteur en renseignant les champs mentionnés et en cliquant sur « Ajouter »</a:t>
            </a:r>
          </a:p>
        </p:txBody>
      </p:sp>
      <p:pic>
        <p:nvPicPr>
          <p:cNvPr id="6" name="Image 5" descr="Une image contenant texte, ciel, extérieur, signe&#10;&#10;Description générée automatiquement">
            <a:extLst>
              <a:ext uri="{FF2B5EF4-FFF2-40B4-BE49-F238E27FC236}">
                <a16:creationId xmlns:a16="http://schemas.microsoft.com/office/drawing/2014/main" id="{AE559EEC-A50F-4C7A-B464-2E785132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9" y="1977718"/>
            <a:ext cx="10265169" cy="20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978FDA-9A23-4DA7-B172-CEE7C5759C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7152D1-D76E-407E-864D-3E633349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2" y="1074045"/>
            <a:ext cx="1783035" cy="18618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71C006-48D2-4D73-B36D-46F9F4920BB3}"/>
              </a:ext>
            </a:extLst>
          </p:cNvPr>
          <p:cNvSpPr txBox="1"/>
          <p:nvPr/>
        </p:nvSpPr>
        <p:spPr>
          <a:xfrm>
            <a:off x="2765116" y="1646306"/>
            <a:ext cx="615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B48C6CB6-F810-4AD6-B4AD-6C25B3BAF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4183" y="1896986"/>
            <a:ext cx="6655546" cy="1104865"/>
          </a:xfrm>
        </p:spPr>
        <p:txBody>
          <a:bodyPr>
            <a:normAutofit/>
          </a:bodyPr>
          <a:lstStyle/>
          <a:p>
            <a:r>
              <a:rPr lang="fr-FR" sz="3600" dirty="0"/>
              <a:t>Ajouter un zonage collectif</a:t>
            </a:r>
          </a:p>
        </p:txBody>
      </p:sp>
    </p:spTree>
    <p:extLst>
      <p:ext uri="{BB962C8B-B14F-4D97-AF65-F5344CB8AC3E}">
        <p14:creationId xmlns:p14="http://schemas.microsoft.com/office/powerpoint/2010/main" val="337844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6450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zonage collectif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E7ED10-2DE2-415E-93AC-C4127653F840}"/>
              </a:ext>
            </a:extLst>
          </p:cNvPr>
          <p:cNvSpPr txBox="1"/>
          <p:nvPr/>
        </p:nvSpPr>
        <p:spPr>
          <a:xfrm>
            <a:off x="906379" y="978568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Cliquer sur le bouton « Ouvrir un formulaire ».</a:t>
            </a:r>
          </a:p>
          <a:p>
            <a:pPr algn="ctr"/>
            <a:r>
              <a:rPr lang="fr-FR" dirty="0"/>
              <a:t>Sur cette page vous pourrez ajouter un commissaire enquêteur en renseignant les champs mentionnés et en cliquant sur « Ajouter »</a:t>
            </a:r>
          </a:p>
          <a:p>
            <a:pPr algn="ctr"/>
            <a:endParaRPr lang="fr-FR" dirty="0"/>
          </a:p>
        </p:txBody>
      </p:sp>
      <p:pic>
        <p:nvPicPr>
          <p:cNvPr id="6" name="Image 5" descr="Une image contenant texte, ciel, extérieur, signe&#10;&#10;Description générée automatiquement">
            <a:extLst>
              <a:ext uri="{FF2B5EF4-FFF2-40B4-BE49-F238E27FC236}">
                <a16:creationId xmlns:a16="http://schemas.microsoft.com/office/drawing/2014/main" id="{58D2A845-E2B8-43D3-8FE2-824F1465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51" y="1970146"/>
            <a:ext cx="7730896" cy="43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6450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zonage collectif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E7ED10-2DE2-415E-93AC-C4127653F840}"/>
              </a:ext>
            </a:extLst>
          </p:cNvPr>
          <p:cNvSpPr txBox="1"/>
          <p:nvPr/>
        </p:nvSpPr>
        <p:spPr>
          <a:xfrm>
            <a:off x="914399" y="811643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Sur cette page vous pouvez ajouter un commissaire enquêteur en renseignant les champs mentionné et en cliquant sur « Ajouter »</a:t>
            </a:r>
          </a:p>
        </p:txBody>
      </p:sp>
    </p:spTree>
    <p:extLst>
      <p:ext uri="{BB962C8B-B14F-4D97-AF65-F5344CB8AC3E}">
        <p14:creationId xmlns:p14="http://schemas.microsoft.com/office/powerpoint/2010/main" val="177950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3B374EF1-CC2B-436F-941D-C228930AD18B}"/>
              </a:ext>
            </a:extLst>
          </p:cNvPr>
          <p:cNvSpPr txBox="1">
            <a:spLocks/>
          </p:cNvSpPr>
          <p:nvPr/>
        </p:nvSpPr>
        <p:spPr>
          <a:xfrm>
            <a:off x="2869244" y="2404248"/>
            <a:ext cx="7041822" cy="309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</a:pPr>
            <a:r>
              <a:rPr lang="fr-FR" sz="2000" b="1" dirty="0"/>
              <a:t>Pour toute question ou renseignement veuillez vous tourner vers la DSI</a:t>
            </a:r>
          </a:p>
        </p:txBody>
      </p:sp>
    </p:spTree>
    <p:extLst>
      <p:ext uri="{BB962C8B-B14F-4D97-AF65-F5344CB8AC3E}">
        <p14:creationId xmlns:p14="http://schemas.microsoft.com/office/powerpoint/2010/main" val="15443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0072" y="277018"/>
            <a:ext cx="9528896" cy="834659"/>
          </a:xfrm>
        </p:spPr>
        <p:txBody>
          <a:bodyPr/>
          <a:lstStyle/>
          <a:p>
            <a:pPr algn="ctr"/>
            <a:r>
              <a:rPr lang="fr-FR" dirty="0"/>
              <a:t>Utilité de l’application zonage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4BB749-F811-4809-8DAF-50FFE3565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285" y="1880527"/>
            <a:ext cx="10284470" cy="3376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fr-FR" sz="2200" dirty="0">
                <a:latin typeface="+mn-lt"/>
              </a:rPr>
              <a:t>L’application zonage permet de renseigner et consulter les enquêtes réalisées et en cours des différentes communes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277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978FDA-9A23-4DA7-B172-CEE7C5759C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7152D1-D76E-407E-864D-3E633349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2" y="1074045"/>
            <a:ext cx="1783035" cy="18618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71C006-48D2-4D73-B36D-46F9F4920BB3}"/>
              </a:ext>
            </a:extLst>
          </p:cNvPr>
          <p:cNvSpPr txBox="1"/>
          <p:nvPr/>
        </p:nvSpPr>
        <p:spPr>
          <a:xfrm>
            <a:off x="2765116" y="1646306"/>
            <a:ext cx="615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B48C6CB6-F810-4AD6-B4AD-6C25B3BAF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4183" y="1896986"/>
            <a:ext cx="6655546" cy="1104865"/>
          </a:xfrm>
        </p:spPr>
        <p:txBody>
          <a:bodyPr>
            <a:normAutofit/>
          </a:bodyPr>
          <a:lstStyle/>
          <a:p>
            <a:r>
              <a:rPr lang="fr-FR" sz="3600" dirty="0"/>
              <a:t>Fonctionnement</a:t>
            </a:r>
          </a:p>
        </p:txBody>
      </p:sp>
    </p:spTree>
    <p:extLst>
      <p:ext uri="{BB962C8B-B14F-4D97-AF65-F5344CB8AC3E}">
        <p14:creationId xmlns:p14="http://schemas.microsoft.com/office/powerpoint/2010/main" val="93172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0977" y="238928"/>
            <a:ext cx="9528896" cy="8346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Consulter et renseigner des informations sur une commune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90353B-8FE5-4194-9382-D1C5F9A0BF4B}"/>
              </a:ext>
            </a:extLst>
          </p:cNvPr>
          <p:cNvSpPr txBox="1"/>
          <p:nvPr/>
        </p:nvSpPr>
        <p:spPr>
          <a:xfrm>
            <a:off x="817470" y="1231780"/>
            <a:ext cx="105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Sélectionner la commune à modifier dans la liste déroulante et cliquer sur « Consulter la commune ».</a:t>
            </a:r>
          </a:p>
          <a:p>
            <a:endParaRPr lang="fr-FR" dirty="0"/>
          </a:p>
        </p:txBody>
      </p:sp>
      <p:pic>
        <p:nvPicPr>
          <p:cNvPr id="7" name="Image 6" descr="Une image contenant texte, ciel, extérieur, double&#10;&#10;Description générée automatiquement">
            <a:extLst>
              <a:ext uri="{FF2B5EF4-FFF2-40B4-BE49-F238E27FC236}">
                <a16:creationId xmlns:a16="http://schemas.microsoft.com/office/drawing/2014/main" id="{3ADBAFC1-DC22-4241-871D-B9A36A82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281"/>
            <a:ext cx="7443537" cy="42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301952"/>
            <a:ext cx="9528896" cy="63651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Consulter et renseigner des informations sur une commune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90353B-8FE5-4194-9382-D1C5F9A0BF4B}"/>
              </a:ext>
            </a:extLst>
          </p:cNvPr>
          <p:cNvSpPr txBox="1"/>
          <p:nvPr/>
        </p:nvSpPr>
        <p:spPr>
          <a:xfrm>
            <a:off x="852194" y="1177668"/>
            <a:ext cx="104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Sur cette page il vous est possible de modifier les renseignements correspondant aux différents onglets</a:t>
            </a:r>
          </a:p>
        </p:txBody>
      </p:sp>
      <p:pic>
        <p:nvPicPr>
          <p:cNvPr id="6" name="Image 5" descr="Une image contenant texte, capture d’écran, portable&#10;&#10;Description générée automatiquement">
            <a:extLst>
              <a:ext uri="{FF2B5EF4-FFF2-40B4-BE49-F238E27FC236}">
                <a16:creationId xmlns:a16="http://schemas.microsoft.com/office/drawing/2014/main" id="{497B738B-A725-4907-A77E-C7535060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27" y="1808809"/>
            <a:ext cx="8212143" cy="46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73803"/>
            <a:ext cx="9528896" cy="8346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Enregistrement des modifications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90353B-8FE5-4194-9382-D1C5F9A0BF4B}"/>
              </a:ext>
            </a:extLst>
          </p:cNvPr>
          <p:cNvSpPr txBox="1"/>
          <p:nvPr/>
        </p:nvSpPr>
        <p:spPr>
          <a:xfrm>
            <a:off x="852195" y="1108462"/>
            <a:ext cx="10487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Afin de sauvegarder les modifications, cliquer sur le bouton « mettre à jour » se situant en bas des pages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A2FFAE-6B12-4752-BE0D-EDEBF3F1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00" y="2199648"/>
            <a:ext cx="7735598" cy="4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978FDA-9A23-4DA7-B172-CEE7C5759C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7152D1-D76E-407E-864D-3E633349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2" y="1074045"/>
            <a:ext cx="1783035" cy="18618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71C006-48D2-4D73-B36D-46F9F4920BB3}"/>
              </a:ext>
            </a:extLst>
          </p:cNvPr>
          <p:cNvSpPr txBox="1"/>
          <p:nvPr/>
        </p:nvSpPr>
        <p:spPr>
          <a:xfrm>
            <a:off x="2765116" y="1646306"/>
            <a:ext cx="615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B48C6CB6-F810-4AD6-B4AD-6C25B3BAF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4183" y="1896986"/>
            <a:ext cx="6655546" cy="1104865"/>
          </a:xfrm>
        </p:spPr>
        <p:txBody>
          <a:bodyPr>
            <a:normAutofit/>
          </a:bodyPr>
          <a:lstStyle/>
          <a:p>
            <a:r>
              <a:rPr lang="fr-FR" sz="3600" dirty="0"/>
              <a:t>Ajouter un bureau d’étude</a:t>
            </a:r>
          </a:p>
        </p:txBody>
      </p:sp>
    </p:spTree>
    <p:extLst>
      <p:ext uri="{BB962C8B-B14F-4D97-AF65-F5344CB8AC3E}">
        <p14:creationId xmlns:p14="http://schemas.microsoft.com/office/powerpoint/2010/main" val="400222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8346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bureau d’étude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E7ED10-2DE2-415E-93AC-C4127653F840}"/>
              </a:ext>
            </a:extLst>
          </p:cNvPr>
          <p:cNvSpPr txBox="1"/>
          <p:nvPr/>
        </p:nvSpPr>
        <p:spPr>
          <a:xfrm>
            <a:off x="906379" y="978568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Cliquer sur le bouton « Ajout Bureaux d’Etudes »</a:t>
            </a:r>
          </a:p>
        </p:txBody>
      </p:sp>
      <p:pic>
        <p:nvPicPr>
          <p:cNvPr id="9" name="Image 8" descr="Une image contenant texte, ciel, extérieur, signe&#10;&#10;Description générée automatiquement">
            <a:extLst>
              <a:ext uri="{FF2B5EF4-FFF2-40B4-BE49-F238E27FC236}">
                <a16:creationId xmlns:a16="http://schemas.microsoft.com/office/drawing/2014/main" id="{AAFDF643-F11F-4A99-8482-62B96D66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4" y="1655027"/>
            <a:ext cx="8285968" cy="47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5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BB0C4-F4A0-4DE1-A6AB-C9AD65C8C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551" y="253267"/>
            <a:ext cx="9528896" cy="8346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Ajouter un bureau d’étude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61B6F-D9A7-482F-940B-CB1C0D45A4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EEE42F-B68C-4F48-9A3F-4EB083D26819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Image 4" descr="Une image contenant texte, ciel, extérieur, signe&#10;&#10;Description générée automatiquement">
            <a:extLst>
              <a:ext uri="{FF2B5EF4-FFF2-40B4-BE49-F238E27FC236}">
                <a16:creationId xmlns:a16="http://schemas.microsoft.com/office/drawing/2014/main" id="{BFD8C97C-326C-498B-96F3-C247BB87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0" y="2285999"/>
            <a:ext cx="11259319" cy="1512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85C83C-67E1-4C29-92AF-A53275CDEDA0}"/>
              </a:ext>
            </a:extLst>
          </p:cNvPr>
          <p:cNvSpPr txBox="1"/>
          <p:nvPr/>
        </p:nvSpPr>
        <p:spPr>
          <a:xfrm>
            <a:off x="3208421" y="1087926"/>
            <a:ext cx="603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Sur cette page vous pouvez ajouter un bureau d’étude en saisissant son nom et en appuyant sur « Ajouter »</a:t>
            </a:r>
          </a:p>
        </p:txBody>
      </p:sp>
    </p:spTree>
    <p:extLst>
      <p:ext uri="{BB962C8B-B14F-4D97-AF65-F5344CB8AC3E}">
        <p14:creationId xmlns:p14="http://schemas.microsoft.com/office/powerpoint/2010/main" val="30118385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198C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8866</TotalTime>
  <Words>273</Words>
  <Application>Microsoft Office PowerPoint</Application>
  <PresentationFormat>Grand écran</PresentationFormat>
  <Paragraphs>45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 Neue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Assistant CDP</dc:creator>
  <cp:lastModifiedBy>CARPOT Clement</cp:lastModifiedBy>
  <cp:revision>327</cp:revision>
  <cp:lastPrinted>2019-05-20T07:33:02Z</cp:lastPrinted>
  <dcterms:created xsi:type="dcterms:W3CDTF">2019-03-06T13:07:58Z</dcterms:created>
  <dcterms:modified xsi:type="dcterms:W3CDTF">2022-03-01T16:14:34Z</dcterms:modified>
</cp:coreProperties>
</file>